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oppins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-bold.fntdata"/><Relationship Id="rId10" Type="http://schemas.openxmlformats.org/officeDocument/2006/relationships/slide" Target="slides/slide5.xml"/><Relationship Id="rId21" Type="http://schemas.openxmlformats.org/officeDocument/2006/relationships/font" Target="fonts/Montserrat-regular.fntdata"/><Relationship Id="rId13" Type="http://schemas.openxmlformats.org/officeDocument/2006/relationships/slide" Target="slides/slide8.xml"/><Relationship Id="rId24" Type="http://schemas.openxmlformats.org/officeDocument/2006/relationships/font" Target="fonts/Montserrat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oppi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-italic.fntdata"/><Relationship Id="rId6" Type="http://schemas.openxmlformats.org/officeDocument/2006/relationships/slide" Target="slides/slide1.xml"/><Relationship Id="rId18" Type="http://schemas.openxmlformats.org/officeDocument/2006/relationships/font" Target="fonts/Poppi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lay.kahoot.it/v2/?quizId=6323ffa3-b30a-4156-9d3a-428337ffa4a2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lay.kahoot.it/v2/?quizId=6323ffa3-b30a-4156-9d3a-428337ffa4a2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535dd79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535dd79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https://play.kahoot.it/v2/?quizId=6323ffa3-b30a-4156-9d3a-428337ffa4a2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1535dd79f9_0_46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1535dd79f9_0_46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8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On ne prête pas sa carte Aidants Connect.</a:t>
            </a:r>
            <a:endParaRPr b="1"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7239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Montserrat"/>
              <a:buChar char="●"/>
            </a:pPr>
            <a:r>
              <a:rPr lang="fr" sz="14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La carte Aidants Connect est </a:t>
            </a:r>
            <a:r>
              <a:rPr b="1" lang="fr" sz="14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strictement personnelle. </a:t>
            </a:r>
            <a:r>
              <a:rPr i="1" lang="fr" sz="14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Votre nom n’apparaît pas mais il y a un n° de série nominatif.</a:t>
            </a:r>
            <a:endParaRPr i="1" sz="14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723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Montserrat"/>
              <a:buChar char="●"/>
            </a:pPr>
            <a:r>
              <a:rPr lang="fr" sz="14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Un·e usagèr·e peut avoir des mandats dans différentes structures.</a:t>
            </a:r>
            <a:endParaRPr sz="14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1535dd79f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1535dd79f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1500"/>
              </a:spcBef>
              <a:spcAft>
                <a:spcPts val="8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535dd79f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1535dd79f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https://play.kahoot.it/v2/?quizId=6323ffa3-b30a-4156-9d3a-428337ffa4a2</a:t>
            </a:r>
            <a:r>
              <a:rPr lang="fr"/>
              <a:t>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535dd79f9_0_11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535dd79f9_0_11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1535dd79f9_0_16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1535dd79f9_0_16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8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Faux. Ni tutelle ni curatelle</a:t>
            </a:r>
            <a:endParaRPr b="1"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29235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360000" marR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  <a:t>Dans les deux cas, la personne doit être pleinement en capacité de conclure un mandat. La tutelle comme la curatelle empêche la signature d'un mandat Aidants Connect.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535dd79f9_0_21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1535dd79f9_0_21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1535dd79f9_0_26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1535dd79f9_0_26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Données collectées limitées et non partagées.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4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En effet, vous ne pouvez collecter que les informations nécessaires aux démarches réalisées dans le cadre du mandat.</a:t>
            </a:r>
            <a:endParaRPr b="1" sz="14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535dd79f9_0_31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535dd79f9_0_31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600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535dd79f9_0_36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535dd79f9_0_36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Vrai. Les mandats sont visibles par tous les aidant·es de la structure.</a:t>
            </a:r>
            <a:endParaRPr b="1"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Le mandat est conclu par le bénéficaire avec la structure, et tous les aidant·es habilités dans la structure peuvent l'utiliser pour effectuer des démarches à la place de cet·te usager·ère</a:t>
            </a:r>
            <a:endParaRPr sz="14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600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535dd79f9_0_41:notes"/>
          <p:cNvSpPr/>
          <p:nvPr>
            <p:ph idx="2" type="sldImg"/>
          </p:nvPr>
        </p:nvSpPr>
        <p:spPr>
          <a:xfrm>
            <a:off x="345864" y="586509"/>
            <a:ext cx="55302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1535dd79f9_0_41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85300" y="2175300"/>
            <a:ext cx="73734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QUIZZ</a:t>
            </a:r>
            <a:endParaRPr sz="4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48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AIDANTS CONNECT</a:t>
            </a:r>
            <a:endParaRPr sz="480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6711025" y="251925"/>
            <a:ext cx="2092500" cy="2092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5150" y="972900"/>
            <a:ext cx="1584251" cy="65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Martin, mon collègue de bureau a besoin d'aider</a:t>
            </a:r>
            <a:b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Mme Triboux, encore en difficulté.</a:t>
            </a:r>
            <a:b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Quelle pourrait être mon erreur ? 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" name="Google Shape;110;p22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Lui rappeler gentiment qu'un mandat c'est du sérieux.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Proposer de me connecter et de lancer cette nouvelle démarche.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Consulter les autres démarches en cours de Madame Triboux.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36B1BF"/>
              </a:buClr>
              <a:buSzPts val="1600"/>
              <a:buFont typeface="Poppins"/>
              <a:buChar char="●"/>
            </a:pPr>
            <a:r>
              <a:rPr b="1" lang="fr" sz="1600">
                <a:solidFill>
                  <a:srgbClr val="36B1BF"/>
                </a:solidFill>
                <a:latin typeface="Poppins"/>
                <a:ea typeface="Poppins"/>
                <a:cs typeface="Poppins"/>
                <a:sym typeface="Poppins"/>
              </a:rPr>
              <a:t>Lui prêter ma carte pour qu'il réalise la démarche de Madame Triboux.</a:t>
            </a:r>
            <a:endParaRPr b="1" sz="1600">
              <a:solidFill>
                <a:srgbClr val="36B1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3"/>
          <p:cNvPicPr preferRelativeResize="0"/>
          <p:nvPr/>
        </p:nvPicPr>
        <p:blipFill rotWithShape="1">
          <a:blip r:embed="rId3">
            <a:alphaModFix/>
          </a:blip>
          <a:srcRect b="39" l="0" r="0" t="29"/>
          <a:stretch/>
        </p:blipFill>
        <p:spPr>
          <a:xfrm>
            <a:off x="1094300" y="114600"/>
            <a:ext cx="6955402" cy="4914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0" y="1796250"/>
            <a:ext cx="9144000" cy="3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1828800" rtl="0" algn="l">
              <a:spcBef>
                <a:spcPts val="0"/>
              </a:spcBef>
              <a:spcAft>
                <a:spcPts val="0"/>
              </a:spcAft>
              <a:buClr>
                <a:srgbClr val="29235C"/>
              </a:buClr>
              <a:buSzPts val="2000"/>
              <a:buFont typeface="Poppins"/>
              <a:buChar char="➔"/>
            </a:pPr>
            <a:r>
              <a:rPr lang="fr" sz="2000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  <a:t>Se connecter sur </a:t>
            </a:r>
            <a:r>
              <a:rPr lang="fr" sz="2000" u="sng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  <a:t>kahoot.it</a:t>
            </a:r>
            <a:endParaRPr sz="2000" u="sng">
              <a:solidFill>
                <a:srgbClr val="29235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55600" lvl="0" marL="1828800" rtl="0" algn="l">
              <a:spcBef>
                <a:spcPts val="0"/>
              </a:spcBef>
              <a:spcAft>
                <a:spcPts val="0"/>
              </a:spcAft>
              <a:buClr>
                <a:srgbClr val="29235C"/>
              </a:buClr>
              <a:buSzPts val="2000"/>
              <a:buFont typeface="Poppins"/>
              <a:buChar char="➔"/>
            </a:pPr>
            <a:r>
              <a:rPr lang="fr" sz="2000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  <a:t>Entrer le code PIN</a:t>
            </a:r>
            <a:endParaRPr sz="2000">
              <a:solidFill>
                <a:srgbClr val="29235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55600" lvl="0" marL="1828800" rtl="0" algn="l">
              <a:spcBef>
                <a:spcPts val="0"/>
              </a:spcBef>
              <a:spcAft>
                <a:spcPts val="0"/>
              </a:spcAft>
              <a:buClr>
                <a:srgbClr val="29235C"/>
              </a:buClr>
              <a:buSzPts val="2000"/>
              <a:buFont typeface="Poppins"/>
              <a:buChar char="➔"/>
            </a:pPr>
            <a:r>
              <a:rPr lang="fr" sz="2000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  <a:t>Renseigner son nom </a:t>
            </a:r>
            <a:endParaRPr sz="2000">
              <a:solidFill>
                <a:srgbClr val="29235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55600" lvl="0" marL="1828800" rtl="0" algn="l">
              <a:spcBef>
                <a:spcPts val="0"/>
              </a:spcBef>
              <a:spcAft>
                <a:spcPts val="0"/>
              </a:spcAft>
              <a:buClr>
                <a:srgbClr val="29235C"/>
              </a:buClr>
              <a:buSzPts val="2000"/>
              <a:buFont typeface="Poppins"/>
              <a:buChar char="➔"/>
            </a:pPr>
            <a:r>
              <a:rPr b="1" lang="fr" sz="2000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  <a:t>Répondre aux questions en cliquant sur le carré </a:t>
            </a:r>
            <a:br>
              <a:rPr b="1" lang="fr" sz="2000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fr" sz="2000">
                <a:solidFill>
                  <a:srgbClr val="29235C"/>
                </a:solidFill>
                <a:latin typeface="Poppins"/>
                <a:ea typeface="Poppins"/>
                <a:cs typeface="Poppins"/>
                <a:sym typeface="Poppins"/>
              </a:rPr>
              <a:t>de couleur correspondant à la réponse choisie</a:t>
            </a:r>
            <a:endParaRPr b="1" sz="2000">
              <a:solidFill>
                <a:srgbClr val="29235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13088"/>
          <a:stretch/>
        </p:blipFill>
        <p:spPr>
          <a:xfrm rot="-577909">
            <a:off x="503073" y="696463"/>
            <a:ext cx="3384805" cy="144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La personne accompagnée ne peut pas être sous tutelle pour souscrire un mandat AC mais elle peut être sous curatelle.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 Vrai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 Faux</a:t>
            </a:r>
            <a:endParaRPr b="1" sz="1600">
              <a:solidFill>
                <a:srgbClr val="39BCB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La personne accompagnée ne peut pas être sous tutelle pour souscrire un mandat AC mais elle peut être sous curatelle.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 Vrai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3600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9BCB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39BCBD"/>
              </a:buClr>
              <a:buSzPts val="1600"/>
              <a:buFont typeface="Poppins"/>
              <a:buChar char="●"/>
            </a:pPr>
            <a:r>
              <a:rPr b="1" lang="fr" sz="1600">
                <a:solidFill>
                  <a:srgbClr val="39BCBD"/>
                </a:solidFill>
                <a:latin typeface="Poppins"/>
                <a:ea typeface="Poppins"/>
                <a:cs typeface="Poppins"/>
                <a:sym typeface="Poppins"/>
              </a:rPr>
              <a:t> Faux</a:t>
            </a:r>
            <a:endParaRPr b="1" sz="1600">
              <a:solidFill>
                <a:srgbClr val="39BCB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Trouvez les affirmations fausses.</a:t>
            </a:r>
            <a:b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i="1" lang="fr" sz="17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Avec Aidants Connect, vous vous engagez à protéger</a:t>
            </a:r>
            <a:br>
              <a:rPr i="1" lang="fr" sz="17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i="1" lang="fr" sz="17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les données personnelles de l’usagèr·e.</a:t>
            </a:r>
            <a:endParaRPr i="1" sz="17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Vous conservez ses données uniquement le temps nécessaire.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Vous ne partagez pas les données de ce bénéficiaire à un autre collègue.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Vous collectez des données complémentaires pour une démarche future.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Vous rappelez les droits sur les données lors de la signature du mandat.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Trouvez les affirmations fausses.</a:t>
            </a:r>
            <a:b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i="1" lang="fr" sz="17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Avec Aidants Connect, vous vous engagez à protéger</a:t>
            </a:r>
            <a:br>
              <a:rPr i="1" lang="fr" sz="17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i="1" lang="fr" sz="17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les données personnelles de l’usagèr·e.</a:t>
            </a:r>
            <a:endParaRPr i="1" sz="17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Vous conservez ses données uniquement le temps nécessaire.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36B1BF"/>
              </a:buClr>
              <a:buSzPts val="1600"/>
              <a:buFont typeface="Poppins"/>
              <a:buChar char="●"/>
            </a:pPr>
            <a:r>
              <a:rPr b="1" lang="fr" sz="1600">
                <a:solidFill>
                  <a:srgbClr val="36B1BF"/>
                </a:solidFill>
                <a:latin typeface="Poppins"/>
                <a:ea typeface="Poppins"/>
                <a:cs typeface="Poppins"/>
                <a:sym typeface="Poppins"/>
              </a:rPr>
              <a:t>Vous ne partagez pas les données de ce bénéficiaire à un autre collègue.</a:t>
            </a:r>
            <a:br>
              <a:rPr b="1"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1"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36B1BF"/>
              </a:buClr>
              <a:buSzPts val="1600"/>
              <a:buFont typeface="Poppins"/>
              <a:buChar char="●"/>
            </a:pPr>
            <a:r>
              <a:rPr b="1" lang="fr" sz="1600">
                <a:solidFill>
                  <a:srgbClr val="39BCBD"/>
                </a:solidFill>
                <a:latin typeface="Poppins"/>
                <a:ea typeface="Poppins"/>
                <a:cs typeface="Poppins"/>
                <a:sym typeface="Poppins"/>
              </a:rPr>
              <a:t>Vous collectez des données complémentaires pour une démarche future.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Vous rappelez les droits sur les données lors de la signature du mandat.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Tou·tes les aidant·es habilité·es au sein d’une même structure ont accès aux mandats de cette structure.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" name="Google Shape;92;p19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 Vrai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3600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9BCB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 Faux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Tou·tes les aidant·es habilité·es au sein d’une même structure ont accès aux mandats de cette structure.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36B1BF"/>
              </a:buClr>
              <a:buSzPts val="1600"/>
              <a:buFont typeface="Poppins"/>
              <a:buChar char="●"/>
            </a:pPr>
            <a:r>
              <a:rPr b="1" lang="fr" sz="1600">
                <a:solidFill>
                  <a:srgbClr val="39BCBD"/>
                </a:solidFill>
                <a:latin typeface="Poppins"/>
                <a:ea typeface="Poppins"/>
                <a:cs typeface="Poppins"/>
                <a:sym typeface="Poppins"/>
              </a:rPr>
              <a:t> Vrai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3600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9BCB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 Faux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5563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/>
        </p:nvSpPr>
        <p:spPr>
          <a:xfrm>
            <a:off x="184950" y="168975"/>
            <a:ext cx="8774100" cy="141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Martin, mon collègue de bureau a besoin d'aider</a:t>
            </a:r>
            <a:b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Mme Triboux, encore en difficulté.</a:t>
            </a:r>
            <a:br>
              <a:rPr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fr" sz="2400">
                <a:solidFill>
                  <a:srgbClr val="FF3346"/>
                </a:solidFill>
                <a:latin typeface="Poppins"/>
                <a:ea typeface="Poppins"/>
                <a:cs typeface="Poppins"/>
                <a:sym typeface="Poppins"/>
              </a:rPr>
              <a:t>Quelle pourrait être mon erreur ? </a:t>
            </a:r>
            <a:endParaRPr b="1" sz="2400">
              <a:solidFill>
                <a:srgbClr val="FF33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" name="Google Shape;104;p21"/>
          <p:cNvSpPr txBox="1"/>
          <p:nvPr/>
        </p:nvSpPr>
        <p:spPr>
          <a:xfrm>
            <a:off x="184950" y="1721500"/>
            <a:ext cx="8774100" cy="326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Lui rappeler gentiment qu'un mandat c'est du sérieux.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Proposer de me connecter et de lancer cette nouvelle démarche.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Consulter les autres démarches en cours de Madame Triboux.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01600" lvl="0" marL="360000" marR="3600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Poppins"/>
              <a:buChar char="●"/>
            </a:pPr>
            <a:r>
              <a:rPr lang="fr" sz="1600">
                <a:solidFill>
                  <a:srgbClr val="999999"/>
                </a:solidFill>
                <a:latin typeface="Poppins"/>
                <a:ea typeface="Poppins"/>
                <a:cs typeface="Poppins"/>
                <a:sym typeface="Poppins"/>
              </a:rPr>
              <a:t>Lui prêter ma carte pour qu'il réalise la démarche de Madame Triboux.</a:t>
            </a:r>
            <a:endParaRPr sz="1600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